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0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8FB4A9-4CE3-3036-89A7-D7E5F07E78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B89D3F-11DF-A8D8-FEF2-3063A06025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A273BD-3684-F4B6-B6C6-F9DE239D9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A4AD-8476-42A5-8B00-1BCCA86B1A88}" type="datetimeFigureOut">
              <a:rPr lang="pt-BR" smtClean="0"/>
              <a:t>22/10/2024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FA7ABB-2286-2FC1-9BD6-46675C321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B97B02-7CC9-62F9-05E1-9CACAD5C8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07CA-9ED4-4F11-A5F5-EF051D51A0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4641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6D478-850F-99F5-8564-54404A64E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62A295-96E1-13CA-6EE0-936255CB9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685CAB-7B96-FA3B-5FF0-FBC7D7B59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A4AD-8476-42A5-8B00-1BCCA86B1A88}" type="datetimeFigureOut">
              <a:rPr lang="pt-BR" smtClean="0"/>
              <a:t>22/10/2024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A3C3FE-4296-96ED-B215-6D2993A1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B33F25-0E9C-C11D-4B51-4633BABD1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07CA-9ED4-4F11-A5F5-EF051D51A0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0839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EA78A4-488A-DD23-1416-8BAA1EED2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3F833A-B35C-7729-3046-172D20257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1C7790-2A05-814F-2878-DD8A88A1C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A4AD-8476-42A5-8B00-1BCCA86B1A88}" type="datetimeFigureOut">
              <a:rPr lang="pt-BR" smtClean="0"/>
              <a:t>22/10/2024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2BE697-DF6D-2836-9B8D-73367CAD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CCC9CE-C708-A787-831D-D59AB5FF0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07CA-9ED4-4F11-A5F5-EF051D51A0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5960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B7FA6E-A1C2-54FF-6D40-108A8EF8B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68E011-9824-239B-69C9-7575D2B1A9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70A993C-4A6B-048C-859B-5E9320A1B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667780-0923-4249-907B-F513B9C32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A4AD-8476-42A5-8B00-1BCCA86B1A88}" type="datetimeFigureOut">
              <a:rPr lang="pt-BR" smtClean="0"/>
              <a:t>22/10/2024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6BACA6-71F7-1E96-C4C1-EE1BCD0E9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4C717C8-15B5-C2AB-8C26-D5216ACB9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07CA-9ED4-4F11-A5F5-EF051D51A0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0092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5AD92A-EF19-2D21-E7AF-62195AE7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ED9FF7-564B-6726-6D53-F7005577D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2064C1-2F1F-2D02-7D69-088D36D9AA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76EE29D-14C7-89B3-A1E6-BD580D6B9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D773850-764E-C967-179D-143C54F6F0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6991A3A-72CF-9DEB-B00A-75AE372C2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A4AD-8476-42A5-8B00-1BCCA86B1A88}" type="datetimeFigureOut">
              <a:rPr lang="pt-BR" smtClean="0"/>
              <a:t>22/10/2024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F197106-6ED9-E11A-93A7-6C093F478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73B38A-3A1A-22A1-CA27-B37D7842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07CA-9ED4-4F11-A5F5-EF051D51A0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4628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5F20E2-4389-4732-7B83-48CEF05C8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526D671-0987-9258-0659-41A2BEDFE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A4AD-8476-42A5-8B00-1BCCA86B1A88}" type="datetimeFigureOut">
              <a:rPr lang="pt-BR" smtClean="0"/>
              <a:t>22/10/2024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2D20C19-7C17-C531-CEBE-4270445B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F69DFAE-B352-DD8C-8158-8A7C1B56E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07CA-9ED4-4F11-A5F5-EF051D51A0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8557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5B9004A-F644-74D0-A43D-6ED3B22F2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A4AD-8476-42A5-8B00-1BCCA86B1A88}" type="datetimeFigureOut">
              <a:rPr lang="pt-BR" smtClean="0"/>
              <a:t>22/10/2024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638B8EC-278E-83AC-03F6-F7DF69814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926EA94-D734-FFEC-E2F7-D1DEF6D54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07CA-9ED4-4F11-A5F5-EF051D51A0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3960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654E49-BBD2-77ED-57CB-C5CB78120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716EF9-8A82-05A9-9687-81AF843FD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95017B6-3FC4-17FC-21BE-44A4261E0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C10E3A-9BAC-0436-BF5D-1DDACAC73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A4AD-8476-42A5-8B00-1BCCA86B1A88}" type="datetimeFigureOut">
              <a:rPr lang="pt-BR" smtClean="0"/>
              <a:t>22/10/2024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96ED0D-1473-557F-081D-EDE9BCFE7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B58813-7A2C-C800-B232-CB624CE03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07CA-9ED4-4F11-A5F5-EF051D51A0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8844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4C065F-E654-22B0-35A7-9BC0CA4B6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B099C1E-59BC-1446-5FE1-95F87C138B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BF96C7B-C21D-CCA8-237A-E2E6328D5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4AF69F-2AB2-C0B3-A8D0-71DFD1F86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A4AD-8476-42A5-8B00-1BCCA86B1A88}" type="datetimeFigureOut">
              <a:rPr lang="pt-BR" smtClean="0"/>
              <a:t>22/10/2024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BA8B73-B5B6-A564-E214-E631F3BA1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3097E4C-E901-31FD-2CC5-BE2A24D06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07CA-9ED4-4F11-A5F5-EF051D51A0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1223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CA6A83-96CE-A427-8117-A5747EC23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3E99A21-578B-EE2B-476B-90D3CDC5A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4A91ED-3AEE-46B6-CA99-676A81A8F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A4AD-8476-42A5-8B00-1BCCA86B1A88}" type="datetimeFigureOut">
              <a:rPr lang="pt-BR" smtClean="0"/>
              <a:t>22/10/2024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2E7A6E-54BD-88F7-C6DF-01F6386B4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37BAE1-2AF7-6ED7-AF31-25DBF8263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07CA-9ED4-4F11-A5F5-EF051D51A0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163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5224C1-4BF3-411F-1509-A5B918CD0F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69C1216-74D7-9A51-EA3C-110E2E0F37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D16604-D0C4-2BAB-4CD6-93BDF6635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A4AD-8476-42A5-8B00-1BCCA86B1A88}" type="datetimeFigureOut">
              <a:rPr lang="pt-BR" smtClean="0"/>
              <a:t>22/10/2024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8E57EC-C794-473D-91EC-65FDD2BA5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ED1D88-6BB7-B2BE-393D-1B3E85A4B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07CA-9ED4-4F11-A5F5-EF051D51A0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2323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8E8B488-A914-FE0B-C716-535A28CFB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DB6E523-1C4F-59DE-4014-4D6C2AC77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FD61BA-024F-2134-30A7-68CE35A654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90A4AD-8476-42A5-8B00-1BCCA86B1A88}" type="datetimeFigureOut">
              <a:rPr lang="pt-BR" smtClean="0"/>
              <a:t>22/10/2024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73B1C3-4931-C1BE-D257-D76EE1120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DA5CCE-B311-6088-A52C-61B606AD6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5807CA-9ED4-4F11-A5F5-EF051D51A0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442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>
            <a:extLst>
              <a:ext uri="{FF2B5EF4-FFF2-40B4-BE49-F238E27FC236}">
                <a16:creationId xmlns:a16="http://schemas.microsoft.com/office/drawing/2014/main" id="{C8C82312-E4AF-4764-567F-8D14B21AE5D1}"/>
              </a:ext>
            </a:extLst>
          </p:cNvPr>
          <p:cNvGrpSpPr/>
          <p:nvPr/>
        </p:nvGrpSpPr>
        <p:grpSpPr>
          <a:xfrm>
            <a:off x="202663" y="-342072"/>
            <a:ext cx="11579456" cy="9345118"/>
            <a:chOff x="202663" y="-342072"/>
            <a:chExt cx="11579456" cy="9345118"/>
          </a:xfrm>
        </p:grpSpPr>
        <p:pic>
          <p:nvPicPr>
            <p:cNvPr id="5" name="Imagem 4" descr="Logotipo&#10;&#10;Descrição gerada automaticamente">
              <a:extLst>
                <a:ext uri="{FF2B5EF4-FFF2-40B4-BE49-F238E27FC236}">
                  <a16:creationId xmlns:a16="http://schemas.microsoft.com/office/drawing/2014/main" id="{EBB9C0C1-862C-F066-F9B2-7EE0D826A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9918" y="-342072"/>
              <a:ext cx="9345118" cy="9345118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F1358B57-D308-9FF5-238F-44F7512DE8CD}"/>
                </a:ext>
              </a:extLst>
            </p:cNvPr>
            <p:cNvSpPr txBox="1"/>
            <p:nvPr/>
          </p:nvSpPr>
          <p:spPr>
            <a:xfrm>
              <a:off x="2023673" y="2383436"/>
              <a:ext cx="5357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400" dirty="0">
                  <a:latin typeface="Segoe UI" panose="020B0502040204020203" pitchFamily="34" charset="0"/>
                  <a:cs typeface="Segoe UI" panose="020B0502040204020203" pitchFamily="34" charset="0"/>
                </a:rPr>
                <a:t>Zn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F6DD47A2-E3DD-4B04-BDE3-AFA651403546}"/>
                </a:ext>
              </a:extLst>
            </p:cNvPr>
            <p:cNvSpPr txBox="1"/>
            <p:nvPr/>
          </p:nvSpPr>
          <p:spPr>
            <a:xfrm>
              <a:off x="9382305" y="2383436"/>
              <a:ext cx="5501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400" dirty="0">
                  <a:latin typeface="Segoe UI" panose="020B0502040204020203" pitchFamily="34" charset="0"/>
                  <a:cs typeface="Segoe UI" panose="020B0502040204020203" pitchFamily="34" charset="0"/>
                </a:rPr>
                <a:t>Cu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CFF6E77B-AA22-F95A-DF28-3CCA69688714}"/>
                </a:ext>
              </a:extLst>
            </p:cNvPr>
            <p:cNvSpPr txBox="1"/>
            <p:nvPr/>
          </p:nvSpPr>
          <p:spPr>
            <a:xfrm>
              <a:off x="202663" y="5841858"/>
              <a:ext cx="235673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Solução Aquosa de</a:t>
              </a:r>
            </a:p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ZnSO</a:t>
              </a:r>
              <a:r>
                <a:rPr lang="pt-BR" sz="2000" baseline="-25000" dirty="0"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2D6E8C70-1D4C-1A7B-5725-F9EE58FC4EFA}"/>
                </a:ext>
              </a:extLst>
            </p:cNvPr>
            <p:cNvSpPr txBox="1"/>
            <p:nvPr/>
          </p:nvSpPr>
          <p:spPr>
            <a:xfrm>
              <a:off x="9425385" y="5841858"/>
              <a:ext cx="235673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Solução Aquosa de</a:t>
              </a:r>
            </a:p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CuSO</a:t>
              </a:r>
              <a:r>
                <a:rPr lang="pt-BR" sz="2000" baseline="-25000" dirty="0"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C7CDC165-5A9E-7C47-D840-24947600F645}"/>
                </a:ext>
              </a:extLst>
            </p:cNvPr>
            <p:cNvSpPr txBox="1"/>
            <p:nvPr/>
          </p:nvSpPr>
          <p:spPr>
            <a:xfrm>
              <a:off x="5184546" y="2183381"/>
              <a:ext cx="15726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Ponte Salina</a:t>
              </a:r>
              <a:endParaRPr lang="pt-BR" sz="2000" baseline="-25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CE950BB2-8008-0401-4911-1618483EB4B3}"/>
                </a:ext>
              </a:extLst>
            </p:cNvPr>
            <p:cNvSpPr txBox="1"/>
            <p:nvPr/>
          </p:nvSpPr>
          <p:spPr>
            <a:xfrm>
              <a:off x="6815731" y="2640641"/>
              <a:ext cx="3449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K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+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86A7EC96-3CD9-FBC7-CB70-AADE4A5B38F1}"/>
                </a:ext>
              </a:extLst>
            </p:cNvPr>
            <p:cNvSpPr txBox="1"/>
            <p:nvPr/>
          </p:nvSpPr>
          <p:spPr>
            <a:xfrm>
              <a:off x="6412190" y="2638437"/>
              <a:ext cx="3449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K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+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5AE675D0-9CFF-3905-A877-013A7E4A47C3}"/>
                </a:ext>
              </a:extLst>
            </p:cNvPr>
            <p:cNvSpPr txBox="1"/>
            <p:nvPr/>
          </p:nvSpPr>
          <p:spPr>
            <a:xfrm>
              <a:off x="5061942" y="2638437"/>
              <a:ext cx="3706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Cℓ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-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64A8652A-5B0C-821B-19A5-461E18F5D951}"/>
                </a:ext>
              </a:extLst>
            </p:cNvPr>
            <p:cNvSpPr txBox="1"/>
            <p:nvPr/>
          </p:nvSpPr>
          <p:spPr>
            <a:xfrm>
              <a:off x="5491132" y="2638437"/>
              <a:ext cx="3706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Cℓ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786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80DBB-4627-0642-118A-484075105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>
            <a:extLst>
              <a:ext uri="{FF2B5EF4-FFF2-40B4-BE49-F238E27FC236}">
                <a16:creationId xmlns:a16="http://schemas.microsoft.com/office/drawing/2014/main" id="{4213092E-FCA5-1FB0-BE99-5F90F49D73A5}"/>
              </a:ext>
            </a:extLst>
          </p:cNvPr>
          <p:cNvGrpSpPr/>
          <p:nvPr/>
        </p:nvGrpSpPr>
        <p:grpSpPr>
          <a:xfrm>
            <a:off x="6783" y="331454"/>
            <a:ext cx="6724070" cy="6526546"/>
            <a:chOff x="1629918" y="-342072"/>
            <a:chExt cx="9345118" cy="9345118"/>
          </a:xfrm>
        </p:grpSpPr>
        <p:pic>
          <p:nvPicPr>
            <p:cNvPr id="5" name="Imagem 4" descr="Logotipo&#10;&#10;Descrição gerada automaticamente">
              <a:extLst>
                <a:ext uri="{FF2B5EF4-FFF2-40B4-BE49-F238E27FC236}">
                  <a16:creationId xmlns:a16="http://schemas.microsoft.com/office/drawing/2014/main" id="{BFD45C43-1CE6-A941-780C-34F06C94A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9918" y="-342072"/>
              <a:ext cx="9345118" cy="9345118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948D04A2-13C5-FCD4-6B15-AEE43BA7B020}"/>
                </a:ext>
              </a:extLst>
            </p:cNvPr>
            <p:cNvSpPr txBox="1"/>
            <p:nvPr/>
          </p:nvSpPr>
          <p:spPr>
            <a:xfrm>
              <a:off x="2023673" y="2383436"/>
              <a:ext cx="5357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400" dirty="0">
                  <a:latin typeface="Segoe UI" panose="020B0502040204020203" pitchFamily="34" charset="0"/>
                  <a:cs typeface="Segoe UI" panose="020B0502040204020203" pitchFamily="34" charset="0"/>
                </a:rPr>
                <a:t>Zn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5D7C0FA3-7691-588F-B1D9-DC5748EBC66E}"/>
                </a:ext>
              </a:extLst>
            </p:cNvPr>
            <p:cNvSpPr txBox="1"/>
            <p:nvPr/>
          </p:nvSpPr>
          <p:spPr>
            <a:xfrm>
              <a:off x="9382305" y="2383436"/>
              <a:ext cx="5501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400" dirty="0">
                  <a:latin typeface="Segoe UI" panose="020B0502040204020203" pitchFamily="34" charset="0"/>
                  <a:cs typeface="Segoe UI" panose="020B0502040204020203" pitchFamily="34" charset="0"/>
                </a:rPr>
                <a:t>Cu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FB635ACC-FDC7-CCAC-8190-6DA661D0AB37}"/>
                </a:ext>
              </a:extLst>
            </p:cNvPr>
            <p:cNvSpPr txBox="1"/>
            <p:nvPr/>
          </p:nvSpPr>
          <p:spPr>
            <a:xfrm>
              <a:off x="2276227" y="6203939"/>
              <a:ext cx="3043605" cy="1013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Eletrodo negativo</a:t>
              </a:r>
            </a:p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Anodo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EFA0323B-24A3-5F51-5F56-05D2B9F5BAAD}"/>
                </a:ext>
              </a:extLst>
            </p:cNvPr>
            <p:cNvSpPr txBox="1"/>
            <p:nvPr/>
          </p:nvSpPr>
          <p:spPr>
            <a:xfrm>
              <a:off x="6829516" y="6382203"/>
              <a:ext cx="3019100" cy="1013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Eletrodo positivo</a:t>
              </a:r>
            </a:p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Catodo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77B69CC6-F09F-694F-E3C0-761E97112B38}"/>
                </a:ext>
              </a:extLst>
            </p:cNvPr>
            <p:cNvSpPr txBox="1"/>
            <p:nvPr/>
          </p:nvSpPr>
          <p:spPr>
            <a:xfrm>
              <a:off x="5184545" y="1983326"/>
              <a:ext cx="15726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Ponte Salina</a:t>
              </a:r>
              <a:endParaRPr lang="pt-BR" sz="2000" baseline="-25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FAD42001-3AE6-4287-4778-E92149E313BC}"/>
                </a:ext>
              </a:extLst>
            </p:cNvPr>
            <p:cNvSpPr txBox="1"/>
            <p:nvPr/>
          </p:nvSpPr>
          <p:spPr>
            <a:xfrm>
              <a:off x="6868682" y="2597501"/>
              <a:ext cx="344967" cy="277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K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+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082D0EA9-3A8B-A656-4BC7-C62C61CA1FCD}"/>
                </a:ext>
              </a:extLst>
            </p:cNvPr>
            <p:cNvSpPr txBox="1"/>
            <p:nvPr/>
          </p:nvSpPr>
          <p:spPr>
            <a:xfrm>
              <a:off x="6465142" y="2595297"/>
              <a:ext cx="344967" cy="277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K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+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FF5A9EDB-B607-E6FD-18B9-4E7AFE5723B3}"/>
                </a:ext>
              </a:extLst>
            </p:cNvPr>
            <p:cNvSpPr txBox="1"/>
            <p:nvPr/>
          </p:nvSpPr>
          <p:spPr>
            <a:xfrm>
              <a:off x="4901484" y="2568102"/>
              <a:ext cx="370615" cy="277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Cℓ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-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0FBA5877-B914-B9BA-9127-0858750660CB}"/>
                </a:ext>
              </a:extLst>
            </p:cNvPr>
            <p:cNvSpPr txBox="1"/>
            <p:nvPr/>
          </p:nvSpPr>
          <p:spPr>
            <a:xfrm>
              <a:off x="5330674" y="2568102"/>
              <a:ext cx="370615" cy="277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Cℓ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-</a:t>
              </a: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203EAF-18C6-F78B-D2F6-0EB12843EC2C}"/>
              </a:ext>
            </a:extLst>
          </p:cNvPr>
          <p:cNvSpPr txBox="1"/>
          <p:nvPr/>
        </p:nvSpPr>
        <p:spPr>
          <a:xfrm>
            <a:off x="6596574" y="2157237"/>
            <a:ext cx="5177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Segoe UI" panose="020B0502040204020203" pitchFamily="34" charset="0"/>
                <a:cs typeface="Segoe UI" panose="020B0502040204020203" pitchFamily="34" charset="0"/>
              </a:rPr>
              <a:t>Zn</a:t>
            </a:r>
            <a:r>
              <a:rPr lang="pt-BR" sz="28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lang="pt-BR" sz="2800" dirty="0">
                <a:latin typeface="Segoe UI" panose="020B0502040204020203" pitchFamily="34" charset="0"/>
                <a:cs typeface="Segoe UI" panose="020B0502040204020203" pitchFamily="34" charset="0"/>
              </a:rPr>
              <a:t> + CuSO</a:t>
            </a:r>
            <a:r>
              <a:rPr lang="pt-BR" sz="2800" baseline="-25000" dirty="0">
                <a:latin typeface="Segoe UI" panose="020B0502040204020203" pitchFamily="34" charset="0"/>
                <a:cs typeface="Segoe UI" panose="020B0502040204020203" pitchFamily="34" charset="0"/>
              </a:rPr>
              <a:t>4 </a:t>
            </a:r>
            <a:r>
              <a:rPr lang="pt-BR" sz="2800" dirty="0">
                <a:latin typeface="Segoe UI" panose="020B0502040204020203" pitchFamily="34" charset="0"/>
                <a:cs typeface="Segoe UI" panose="020B0502040204020203" pitchFamily="34" charset="0"/>
              </a:rPr>
              <a:t>→ ZnSO</a:t>
            </a:r>
            <a:r>
              <a:rPr lang="pt-BR" sz="2800" baseline="-25000" dirty="0">
                <a:latin typeface="Segoe UI" panose="020B0502040204020203" pitchFamily="34" charset="0"/>
                <a:cs typeface="Segoe UI" panose="020B0502040204020203" pitchFamily="34" charset="0"/>
              </a:rPr>
              <a:t>4 </a:t>
            </a:r>
            <a:r>
              <a:rPr lang="pt-BR" sz="2800" dirty="0">
                <a:latin typeface="Segoe UI" panose="020B0502040204020203" pitchFamily="34" charset="0"/>
                <a:cs typeface="Segoe UI" panose="020B0502040204020203" pitchFamily="34" charset="0"/>
              </a:rPr>
              <a:t>+ Cu</a:t>
            </a:r>
            <a:r>
              <a:rPr lang="pt-BR" sz="28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0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32FA709-B49F-25FD-76BD-A9B924226D82}"/>
              </a:ext>
            </a:extLst>
          </p:cNvPr>
          <p:cNvSpPr txBox="1"/>
          <p:nvPr/>
        </p:nvSpPr>
        <p:spPr>
          <a:xfrm>
            <a:off x="7945756" y="1865206"/>
            <a:ext cx="489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+2</a:t>
            </a:r>
            <a:endParaRPr lang="pt-BR" baseline="30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45E235-DD0A-C235-7B87-D79CF6C6E4C5}"/>
              </a:ext>
            </a:extLst>
          </p:cNvPr>
          <p:cNvSpPr txBox="1"/>
          <p:nvPr/>
        </p:nvSpPr>
        <p:spPr>
          <a:xfrm>
            <a:off x="9386865" y="2580389"/>
            <a:ext cx="489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+2</a:t>
            </a:r>
            <a:endParaRPr lang="pt-BR" baseline="30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21D3A01-E4EC-6732-62FF-5A314B7E71D3}"/>
              </a:ext>
            </a:extLst>
          </p:cNvPr>
          <p:cNvSpPr txBox="1"/>
          <p:nvPr/>
        </p:nvSpPr>
        <p:spPr>
          <a:xfrm>
            <a:off x="7014171" y="2580389"/>
            <a:ext cx="489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</a:t>
            </a:r>
            <a:endParaRPr lang="pt-BR" baseline="30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2773F9E-4F38-4574-9D03-B45E691FE005}"/>
              </a:ext>
            </a:extLst>
          </p:cNvPr>
          <p:cNvSpPr txBox="1"/>
          <p:nvPr/>
        </p:nvSpPr>
        <p:spPr>
          <a:xfrm>
            <a:off x="10811411" y="1865206"/>
            <a:ext cx="489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</a:t>
            </a:r>
            <a:endParaRPr lang="pt-BR" baseline="30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1B3CEC50-3507-3EF6-EC21-CA281BB180B6}"/>
              </a:ext>
            </a:extLst>
          </p:cNvPr>
          <p:cNvCxnSpPr>
            <a:stCxn id="3" idx="3"/>
            <a:endCxn id="12" idx="1"/>
          </p:cNvCxnSpPr>
          <p:nvPr/>
        </p:nvCxnSpPr>
        <p:spPr>
          <a:xfrm>
            <a:off x="8434938" y="2049872"/>
            <a:ext cx="237647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8931633F-CFFF-A821-D8B6-FFD317702280}"/>
              </a:ext>
            </a:extLst>
          </p:cNvPr>
          <p:cNvCxnSpPr>
            <a:stCxn id="8" idx="3"/>
            <a:endCxn id="4" idx="1"/>
          </p:cNvCxnSpPr>
          <p:nvPr/>
        </p:nvCxnSpPr>
        <p:spPr>
          <a:xfrm>
            <a:off x="7503353" y="2765055"/>
            <a:ext cx="188351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FE94244-1D35-3025-35AB-E1BD0126491A}"/>
              </a:ext>
            </a:extLst>
          </p:cNvPr>
          <p:cNvSpPr txBox="1"/>
          <p:nvPr/>
        </p:nvSpPr>
        <p:spPr>
          <a:xfrm>
            <a:off x="8823263" y="1611452"/>
            <a:ext cx="1357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reduziu</a:t>
            </a:r>
            <a:endParaRPr lang="pt-BR" baseline="30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4682904-B365-1063-7298-5A3D426ADBF7}"/>
              </a:ext>
            </a:extLst>
          </p:cNvPr>
          <p:cNvSpPr txBox="1"/>
          <p:nvPr/>
        </p:nvSpPr>
        <p:spPr>
          <a:xfrm>
            <a:off x="7710246" y="2849654"/>
            <a:ext cx="1357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oxidou</a:t>
            </a:r>
            <a:endParaRPr lang="pt-BR" baseline="30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403A5FF-8316-FFA8-5139-CD5BE733DB39}"/>
              </a:ext>
            </a:extLst>
          </p:cNvPr>
          <p:cNvSpPr txBox="1"/>
          <p:nvPr/>
        </p:nvSpPr>
        <p:spPr>
          <a:xfrm>
            <a:off x="6900618" y="4059565"/>
            <a:ext cx="4569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C R A O</a:t>
            </a:r>
          </a:p>
          <a:p>
            <a:pPr algn="ctr"/>
            <a:endParaRPr lang="pt-BR" baseline="30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CÁTODO REDUZ – ANODO OXIDAA</a:t>
            </a:r>
          </a:p>
        </p:txBody>
      </p:sp>
    </p:spTree>
    <p:extLst>
      <p:ext uri="{BB962C8B-B14F-4D97-AF65-F5344CB8AC3E}">
        <p14:creationId xmlns:p14="http://schemas.microsoft.com/office/powerpoint/2010/main" val="2159738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12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23563-A7EA-B8BD-BF92-D609F8163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>
            <a:extLst>
              <a:ext uri="{FF2B5EF4-FFF2-40B4-BE49-F238E27FC236}">
                <a16:creationId xmlns:a16="http://schemas.microsoft.com/office/drawing/2014/main" id="{ECD5104A-9642-3E68-F10A-880F919F3F72}"/>
              </a:ext>
            </a:extLst>
          </p:cNvPr>
          <p:cNvGrpSpPr/>
          <p:nvPr/>
        </p:nvGrpSpPr>
        <p:grpSpPr>
          <a:xfrm>
            <a:off x="6783" y="331454"/>
            <a:ext cx="6724070" cy="6526546"/>
            <a:chOff x="1629918" y="-342072"/>
            <a:chExt cx="9345118" cy="9345118"/>
          </a:xfrm>
        </p:grpSpPr>
        <p:pic>
          <p:nvPicPr>
            <p:cNvPr id="5" name="Imagem 4" descr="Logotipo&#10;&#10;Descrição gerada automaticamente">
              <a:extLst>
                <a:ext uri="{FF2B5EF4-FFF2-40B4-BE49-F238E27FC236}">
                  <a16:creationId xmlns:a16="http://schemas.microsoft.com/office/drawing/2014/main" id="{3A7652D9-7B4D-8333-2B46-631E5AB10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9918" y="-342072"/>
              <a:ext cx="9345118" cy="9345118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9F47BA0D-701C-60D5-C68F-487B85CA00F7}"/>
                </a:ext>
              </a:extLst>
            </p:cNvPr>
            <p:cNvSpPr txBox="1"/>
            <p:nvPr/>
          </p:nvSpPr>
          <p:spPr>
            <a:xfrm>
              <a:off x="2023673" y="2383436"/>
              <a:ext cx="5357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400" dirty="0">
                  <a:latin typeface="Segoe UI" panose="020B0502040204020203" pitchFamily="34" charset="0"/>
                  <a:cs typeface="Segoe UI" panose="020B0502040204020203" pitchFamily="34" charset="0"/>
                </a:rPr>
                <a:t>Zn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D6F5CDC5-5E52-636F-9600-B312C0855B12}"/>
                </a:ext>
              </a:extLst>
            </p:cNvPr>
            <p:cNvSpPr txBox="1"/>
            <p:nvPr/>
          </p:nvSpPr>
          <p:spPr>
            <a:xfrm>
              <a:off x="9382305" y="2383436"/>
              <a:ext cx="5501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400" dirty="0">
                  <a:latin typeface="Segoe UI" panose="020B0502040204020203" pitchFamily="34" charset="0"/>
                  <a:cs typeface="Segoe UI" panose="020B0502040204020203" pitchFamily="34" charset="0"/>
                </a:rPr>
                <a:t>Cu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224A801F-E5BC-9113-91D3-B6C5B4E9027F}"/>
                </a:ext>
              </a:extLst>
            </p:cNvPr>
            <p:cNvSpPr txBox="1"/>
            <p:nvPr/>
          </p:nvSpPr>
          <p:spPr>
            <a:xfrm>
              <a:off x="2276227" y="6203939"/>
              <a:ext cx="3043605" cy="1013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Eletrodo negativo</a:t>
              </a:r>
            </a:p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Anodo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72867C24-C49B-AA85-3F98-C639339A7418}"/>
                </a:ext>
              </a:extLst>
            </p:cNvPr>
            <p:cNvSpPr txBox="1"/>
            <p:nvPr/>
          </p:nvSpPr>
          <p:spPr>
            <a:xfrm>
              <a:off x="6829516" y="6382203"/>
              <a:ext cx="3019100" cy="1013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Eletrodo positivo</a:t>
              </a:r>
            </a:p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Catodo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78CE0FCD-0DA1-5E84-C6BF-3E93A6F09CA7}"/>
                </a:ext>
              </a:extLst>
            </p:cNvPr>
            <p:cNvSpPr txBox="1"/>
            <p:nvPr/>
          </p:nvSpPr>
          <p:spPr>
            <a:xfrm>
              <a:off x="5184545" y="1983326"/>
              <a:ext cx="15726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Ponte Salina</a:t>
              </a:r>
              <a:endParaRPr lang="pt-BR" sz="2000" baseline="-25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7666A9F7-8527-22A8-C353-A05629C4A0D8}"/>
                </a:ext>
              </a:extLst>
            </p:cNvPr>
            <p:cNvSpPr txBox="1"/>
            <p:nvPr/>
          </p:nvSpPr>
          <p:spPr>
            <a:xfrm>
              <a:off x="6868682" y="2597501"/>
              <a:ext cx="344967" cy="277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K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+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5F107979-F79E-FB74-02CC-A2BC1B9A73FF}"/>
                </a:ext>
              </a:extLst>
            </p:cNvPr>
            <p:cNvSpPr txBox="1"/>
            <p:nvPr/>
          </p:nvSpPr>
          <p:spPr>
            <a:xfrm>
              <a:off x="6465142" y="2595297"/>
              <a:ext cx="344967" cy="277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K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+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04A34CC4-5024-E1D1-397C-756683F7C43F}"/>
                </a:ext>
              </a:extLst>
            </p:cNvPr>
            <p:cNvSpPr txBox="1"/>
            <p:nvPr/>
          </p:nvSpPr>
          <p:spPr>
            <a:xfrm>
              <a:off x="4901484" y="2568102"/>
              <a:ext cx="370615" cy="277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Cℓ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-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52E17B0F-DC26-E4FB-2FEC-C93F76468C12}"/>
                </a:ext>
              </a:extLst>
            </p:cNvPr>
            <p:cNvSpPr txBox="1"/>
            <p:nvPr/>
          </p:nvSpPr>
          <p:spPr>
            <a:xfrm>
              <a:off x="5330674" y="2568102"/>
              <a:ext cx="370615" cy="277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Cℓ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-</a:t>
              </a:r>
            </a:p>
          </p:txBody>
        </p:sp>
      </p:grp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276074A-3EED-9801-3D0D-1907A93DA5A7}"/>
              </a:ext>
            </a:extLst>
          </p:cNvPr>
          <p:cNvSpPr txBox="1"/>
          <p:nvPr/>
        </p:nvSpPr>
        <p:spPr>
          <a:xfrm>
            <a:off x="6821219" y="2026993"/>
            <a:ext cx="45072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A ponte salina na pilha de </a:t>
            </a:r>
            <a:r>
              <a:rPr lang="pt-BR" dirty="0" err="1">
                <a:latin typeface="Segoe UI" panose="020B0502040204020203" pitchFamily="34" charset="0"/>
                <a:cs typeface="Segoe UI" panose="020B0502040204020203" pitchFamily="34" charset="0"/>
              </a:rPr>
              <a:t>Daniell</a:t>
            </a: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 tem a função de permitir a passagem de íons entre as soluções dos eletrodos, mantendo o equilíbrio de cargas, sem que ocorra a mistura direta das soluções. Ela evita o acúmulo de cargas que pararia a reação, garantindo o funcionamento contínuo da pilha.</a:t>
            </a:r>
          </a:p>
        </p:txBody>
      </p:sp>
    </p:spTree>
    <p:extLst>
      <p:ext uri="{BB962C8B-B14F-4D97-AF65-F5344CB8AC3E}">
        <p14:creationId xmlns:p14="http://schemas.microsoft.com/office/powerpoint/2010/main" val="35327104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B1A36-3FBB-13F9-9811-FDABBBBBB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>
            <a:extLst>
              <a:ext uri="{FF2B5EF4-FFF2-40B4-BE49-F238E27FC236}">
                <a16:creationId xmlns:a16="http://schemas.microsoft.com/office/drawing/2014/main" id="{574B9CC2-41E0-3A6A-C54D-5B930BECFB39}"/>
              </a:ext>
            </a:extLst>
          </p:cNvPr>
          <p:cNvGrpSpPr/>
          <p:nvPr/>
        </p:nvGrpSpPr>
        <p:grpSpPr>
          <a:xfrm>
            <a:off x="105545" y="331454"/>
            <a:ext cx="6526546" cy="6526546"/>
            <a:chOff x="1767178" y="-342072"/>
            <a:chExt cx="9070599" cy="9345118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6F475DC0-0158-238C-73DE-E514E1E05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67178" y="-342072"/>
              <a:ext cx="9070599" cy="9345118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6671C288-CA3F-4B2C-9661-74156218E42F}"/>
                </a:ext>
              </a:extLst>
            </p:cNvPr>
            <p:cNvSpPr txBox="1"/>
            <p:nvPr/>
          </p:nvSpPr>
          <p:spPr>
            <a:xfrm>
              <a:off x="2023673" y="2383436"/>
              <a:ext cx="5357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400" dirty="0">
                  <a:latin typeface="Segoe UI" panose="020B0502040204020203" pitchFamily="34" charset="0"/>
                  <a:cs typeface="Segoe UI" panose="020B0502040204020203" pitchFamily="34" charset="0"/>
                </a:rPr>
                <a:t>Zn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581AA008-F649-9299-B91F-D0CD64157219}"/>
                </a:ext>
              </a:extLst>
            </p:cNvPr>
            <p:cNvSpPr txBox="1"/>
            <p:nvPr/>
          </p:nvSpPr>
          <p:spPr>
            <a:xfrm>
              <a:off x="9382305" y="2383436"/>
              <a:ext cx="5501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400" dirty="0">
                  <a:latin typeface="Segoe UI" panose="020B0502040204020203" pitchFamily="34" charset="0"/>
                  <a:cs typeface="Segoe UI" panose="020B0502040204020203" pitchFamily="34" charset="0"/>
                </a:rPr>
                <a:t>Cu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53CD713B-8E5D-C685-692B-44B1A6E61487}"/>
                </a:ext>
              </a:extLst>
            </p:cNvPr>
            <p:cNvSpPr txBox="1"/>
            <p:nvPr/>
          </p:nvSpPr>
          <p:spPr>
            <a:xfrm>
              <a:off x="2619656" y="6203939"/>
              <a:ext cx="235673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Solução Aquosa de</a:t>
              </a:r>
            </a:p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ZnSO</a:t>
              </a:r>
              <a:r>
                <a:rPr lang="pt-BR" sz="2000" baseline="-25000" dirty="0"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D08585CE-DB6A-136E-4AA9-9833CF9BE1EE}"/>
                </a:ext>
              </a:extLst>
            </p:cNvPr>
            <p:cNvSpPr txBox="1"/>
            <p:nvPr/>
          </p:nvSpPr>
          <p:spPr>
            <a:xfrm>
              <a:off x="7160697" y="6382203"/>
              <a:ext cx="235673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Solução Aquosa de</a:t>
              </a:r>
            </a:p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CuSO</a:t>
              </a:r>
              <a:r>
                <a:rPr lang="pt-BR" sz="2000" baseline="-25000" dirty="0"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646A0278-2E7D-ADC7-8D72-AF9EB2C436E0}"/>
                </a:ext>
              </a:extLst>
            </p:cNvPr>
            <p:cNvSpPr txBox="1"/>
            <p:nvPr/>
          </p:nvSpPr>
          <p:spPr>
            <a:xfrm>
              <a:off x="5184545" y="1983326"/>
              <a:ext cx="15726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000" dirty="0">
                  <a:latin typeface="Segoe UI" panose="020B0502040204020203" pitchFamily="34" charset="0"/>
                  <a:cs typeface="Segoe UI" panose="020B0502040204020203" pitchFamily="34" charset="0"/>
                </a:rPr>
                <a:t>Ponte Salina</a:t>
              </a:r>
              <a:endParaRPr lang="pt-BR" sz="2000" baseline="-25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AA32C25E-6807-8217-34E2-F90F99A79617}"/>
                </a:ext>
              </a:extLst>
            </p:cNvPr>
            <p:cNvSpPr txBox="1"/>
            <p:nvPr/>
          </p:nvSpPr>
          <p:spPr>
            <a:xfrm>
              <a:off x="6868682" y="2597501"/>
              <a:ext cx="344967" cy="277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K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+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0F1C9C3B-625A-939D-13A2-8248FBA56BA9}"/>
                </a:ext>
              </a:extLst>
            </p:cNvPr>
            <p:cNvSpPr txBox="1"/>
            <p:nvPr/>
          </p:nvSpPr>
          <p:spPr>
            <a:xfrm>
              <a:off x="6465142" y="2595297"/>
              <a:ext cx="344967" cy="277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K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+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A7B5E3EA-E867-65BA-3F4A-B8FB5E33554B}"/>
                </a:ext>
              </a:extLst>
            </p:cNvPr>
            <p:cNvSpPr txBox="1"/>
            <p:nvPr/>
          </p:nvSpPr>
          <p:spPr>
            <a:xfrm>
              <a:off x="4901484" y="2568102"/>
              <a:ext cx="370615" cy="277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Cℓ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-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20F3AFA3-969A-60CD-39F3-F7C498FC8E73}"/>
                </a:ext>
              </a:extLst>
            </p:cNvPr>
            <p:cNvSpPr txBox="1"/>
            <p:nvPr/>
          </p:nvSpPr>
          <p:spPr>
            <a:xfrm>
              <a:off x="5330674" y="2568102"/>
              <a:ext cx="370615" cy="277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Cℓ</a:t>
              </a:r>
              <a:r>
                <a:rPr lang="pt-BR" sz="1200" baseline="30000" dirty="0">
                  <a:latin typeface="Segoe UI" panose="020B0502040204020203" pitchFamily="34" charset="0"/>
                  <a:cs typeface="Segoe UI" panose="020B0502040204020203" pitchFamily="34" charset="0"/>
                </a:rPr>
                <a:t>-</a:t>
              </a: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8063AC39-FC6A-5801-C14F-AD893A0E0226}"/>
              </a:ext>
            </a:extLst>
          </p:cNvPr>
          <p:cNvSpPr txBox="1"/>
          <p:nvPr/>
        </p:nvSpPr>
        <p:spPr>
          <a:xfrm>
            <a:off x="6596574" y="2157237"/>
            <a:ext cx="5177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Segoe UI" panose="020B0502040204020203" pitchFamily="34" charset="0"/>
                <a:cs typeface="Segoe UI" panose="020B0502040204020203" pitchFamily="34" charset="0"/>
              </a:rPr>
              <a:t>Zn</a:t>
            </a:r>
            <a:r>
              <a:rPr lang="pt-BR" sz="28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lang="pt-BR" sz="2800" dirty="0">
                <a:latin typeface="Segoe UI" panose="020B0502040204020203" pitchFamily="34" charset="0"/>
                <a:cs typeface="Segoe UI" panose="020B0502040204020203" pitchFamily="34" charset="0"/>
              </a:rPr>
              <a:t> + CuSO</a:t>
            </a:r>
            <a:r>
              <a:rPr lang="pt-BR" sz="2800" baseline="-25000" dirty="0">
                <a:latin typeface="Segoe UI" panose="020B0502040204020203" pitchFamily="34" charset="0"/>
                <a:cs typeface="Segoe UI" panose="020B0502040204020203" pitchFamily="34" charset="0"/>
              </a:rPr>
              <a:t>4 </a:t>
            </a:r>
            <a:r>
              <a:rPr lang="pt-BR" sz="2800" dirty="0">
                <a:latin typeface="Segoe UI" panose="020B0502040204020203" pitchFamily="34" charset="0"/>
                <a:cs typeface="Segoe UI" panose="020B0502040204020203" pitchFamily="34" charset="0"/>
              </a:rPr>
              <a:t>→ ZnSO</a:t>
            </a:r>
            <a:r>
              <a:rPr lang="pt-BR" sz="2800" baseline="-25000" dirty="0">
                <a:latin typeface="Segoe UI" panose="020B0502040204020203" pitchFamily="34" charset="0"/>
                <a:cs typeface="Segoe UI" panose="020B0502040204020203" pitchFamily="34" charset="0"/>
              </a:rPr>
              <a:t>4 </a:t>
            </a:r>
            <a:r>
              <a:rPr lang="pt-BR" sz="2800" dirty="0">
                <a:latin typeface="Segoe UI" panose="020B0502040204020203" pitchFamily="34" charset="0"/>
                <a:cs typeface="Segoe UI" panose="020B0502040204020203" pitchFamily="34" charset="0"/>
              </a:rPr>
              <a:t>+ Cu</a:t>
            </a:r>
            <a:r>
              <a:rPr lang="pt-BR" sz="28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0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41B477E-6CD4-7DE9-C2BA-215F66975717}"/>
              </a:ext>
            </a:extLst>
          </p:cNvPr>
          <p:cNvSpPr txBox="1"/>
          <p:nvPr/>
        </p:nvSpPr>
        <p:spPr>
          <a:xfrm>
            <a:off x="7945756" y="1865206"/>
            <a:ext cx="489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+2</a:t>
            </a:r>
            <a:endParaRPr lang="pt-BR" baseline="30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B098089-A5AD-812A-A1EC-BA707A709300}"/>
              </a:ext>
            </a:extLst>
          </p:cNvPr>
          <p:cNvSpPr txBox="1"/>
          <p:nvPr/>
        </p:nvSpPr>
        <p:spPr>
          <a:xfrm>
            <a:off x="9386865" y="2580389"/>
            <a:ext cx="489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+2</a:t>
            </a:r>
            <a:endParaRPr lang="pt-BR" baseline="30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103DC1F-DCF3-42B9-CB91-FDCACAF8A683}"/>
              </a:ext>
            </a:extLst>
          </p:cNvPr>
          <p:cNvSpPr txBox="1"/>
          <p:nvPr/>
        </p:nvSpPr>
        <p:spPr>
          <a:xfrm>
            <a:off x="7014171" y="2580389"/>
            <a:ext cx="489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</a:t>
            </a:r>
            <a:endParaRPr lang="pt-BR" baseline="30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E18E273-BC1F-E7CF-AC44-F2C041C0E366}"/>
              </a:ext>
            </a:extLst>
          </p:cNvPr>
          <p:cNvSpPr txBox="1"/>
          <p:nvPr/>
        </p:nvSpPr>
        <p:spPr>
          <a:xfrm>
            <a:off x="10811411" y="1865206"/>
            <a:ext cx="489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</a:t>
            </a:r>
            <a:endParaRPr lang="pt-BR" baseline="30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E8F9A554-DB1F-2C59-EA28-3A85B90A8F2A}"/>
              </a:ext>
            </a:extLst>
          </p:cNvPr>
          <p:cNvCxnSpPr>
            <a:stCxn id="3" idx="3"/>
            <a:endCxn id="12" idx="1"/>
          </p:cNvCxnSpPr>
          <p:nvPr/>
        </p:nvCxnSpPr>
        <p:spPr>
          <a:xfrm>
            <a:off x="8434938" y="2049872"/>
            <a:ext cx="237647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9EC4EEF3-E3A9-8B10-51CF-E3CABEECDB0D}"/>
              </a:ext>
            </a:extLst>
          </p:cNvPr>
          <p:cNvCxnSpPr>
            <a:stCxn id="8" idx="3"/>
            <a:endCxn id="4" idx="1"/>
          </p:cNvCxnSpPr>
          <p:nvPr/>
        </p:nvCxnSpPr>
        <p:spPr>
          <a:xfrm>
            <a:off x="7503353" y="2765055"/>
            <a:ext cx="188351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77D8269-27BF-407B-F229-BA49951EEC8B}"/>
              </a:ext>
            </a:extLst>
          </p:cNvPr>
          <p:cNvSpPr txBox="1"/>
          <p:nvPr/>
        </p:nvSpPr>
        <p:spPr>
          <a:xfrm>
            <a:off x="8823263" y="1611452"/>
            <a:ext cx="1357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reduziu</a:t>
            </a:r>
            <a:endParaRPr lang="pt-BR" baseline="30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F0675765-351A-8589-0963-4B696994F34F}"/>
              </a:ext>
            </a:extLst>
          </p:cNvPr>
          <p:cNvSpPr txBox="1"/>
          <p:nvPr/>
        </p:nvSpPr>
        <p:spPr>
          <a:xfrm>
            <a:off x="7710246" y="2849654"/>
            <a:ext cx="1357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oxidou</a:t>
            </a:r>
            <a:endParaRPr lang="pt-BR" baseline="30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5610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12" grpId="0"/>
      <p:bldP spid="24" grpId="0"/>
      <p:bldP spid="2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162</Words>
  <Application>Microsoft Office PowerPoint</Application>
  <PresentationFormat>Widescreen</PresentationFormat>
  <Paragraphs>62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Segoe UI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Felipe Fiani</dc:creator>
  <cp:lastModifiedBy>Felipe Fiani</cp:lastModifiedBy>
  <cp:revision>2</cp:revision>
  <dcterms:created xsi:type="dcterms:W3CDTF">2024-10-22T12:05:58Z</dcterms:created>
  <dcterms:modified xsi:type="dcterms:W3CDTF">2024-10-22T12:39:19Z</dcterms:modified>
</cp:coreProperties>
</file>